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301" r:id="rId4"/>
    <p:sldId id="300" r:id="rId5"/>
    <p:sldId id="308" r:id="rId6"/>
    <p:sldId id="309" r:id="rId7"/>
    <p:sldId id="311" r:id="rId8"/>
    <p:sldId id="302" r:id="rId9"/>
    <p:sldId id="310" r:id="rId10"/>
    <p:sldId id="307" r:id="rId11"/>
    <p:sldId id="303" r:id="rId12"/>
    <p:sldId id="304" r:id="rId13"/>
    <p:sldId id="30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reerchoices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Hard Times </a:t>
            </a:r>
            <a:br>
              <a:rPr lang="en-US" sz="6000" b="1" dirty="0" smtClean="0"/>
            </a:br>
            <a:r>
              <a:rPr lang="en-US" sz="6000" b="1" dirty="0" smtClean="0"/>
              <a:t>Budget Profile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600" u="sng" dirty="0">
                <a:solidFill>
                  <a:schemeClr val="tx2"/>
                </a:solidFill>
              </a:rPr>
              <a:t>Objective: 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To learn to budget a total figure available and allocating that figure you think you could reasonably expect to earn.</a:t>
            </a:r>
          </a:p>
          <a:p>
            <a:pPr>
              <a:defRPr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000" b="1" u="sng" dirty="0" smtClean="0"/>
              <a:t>Life Expectancy of Furnishings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  <p:pic>
        <p:nvPicPr>
          <p:cNvPr id="4" name="Content Placeholder 97" descr="Screen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7620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bg1"/>
                </a:solidFill>
              </a:rPr>
              <a:t>Life Expectancy of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Furnishings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AutoShape 4"/>
          <p:cNvSpPr>
            <a:spLocks noChangeAspect="1" noChangeArrowheads="1" noTextEdit="1"/>
          </p:cNvSpPr>
          <p:nvPr/>
        </p:nvSpPr>
        <p:spPr bwMode="auto">
          <a:xfrm>
            <a:off x="157163" y="1871663"/>
            <a:ext cx="9167199" cy="452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6701" y="1971539"/>
            <a:ext cx="1352550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619251" y="1981201"/>
            <a:ext cx="962025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81276" y="1981201"/>
            <a:ext cx="1352550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33826" y="1981201"/>
            <a:ext cx="1514475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48301" y="1981201"/>
            <a:ext cx="1162050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610351" y="1981201"/>
            <a:ext cx="1038225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648576" y="1981201"/>
            <a:ext cx="1228725" cy="990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66701" y="2971801"/>
            <a:ext cx="1352550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619251" y="2971801"/>
            <a:ext cx="962025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581276" y="2971801"/>
            <a:ext cx="1352550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933826" y="2971801"/>
            <a:ext cx="1514475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448301" y="2971801"/>
            <a:ext cx="1162050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610351" y="2971801"/>
            <a:ext cx="1038225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648576" y="2971801"/>
            <a:ext cx="1228725" cy="69532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66701" y="3667126"/>
            <a:ext cx="13525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19251" y="3667126"/>
            <a:ext cx="9620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581276" y="3667126"/>
            <a:ext cx="13525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933826" y="3667126"/>
            <a:ext cx="151447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448301" y="3667126"/>
            <a:ext cx="11620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610351" y="3667126"/>
            <a:ext cx="10382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648576" y="3667126"/>
            <a:ext cx="12287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66701" y="4067176"/>
            <a:ext cx="1352550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619251" y="4067176"/>
            <a:ext cx="962025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581276" y="4067176"/>
            <a:ext cx="1352550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933826" y="4067176"/>
            <a:ext cx="1514475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448301" y="4067176"/>
            <a:ext cx="1162050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610351" y="4067176"/>
            <a:ext cx="1038225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648576" y="4067176"/>
            <a:ext cx="1228725" cy="4095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266701" y="4476751"/>
            <a:ext cx="13525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619251" y="4476751"/>
            <a:ext cx="9620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581276" y="4476751"/>
            <a:ext cx="13525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933826" y="4476751"/>
            <a:ext cx="151447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448301" y="4476751"/>
            <a:ext cx="1162050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610351" y="4476751"/>
            <a:ext cx="10382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648576" y="4476751"/>
            <a:ext cx="1228725" cy="400050"/>
          </a:xfrm>
          <a:prstGeom prst="rect">
            <a:avLst/>
          </a:prstGeom>
          <a:solidFill>
            <a:srgbClr val="E7E7E7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61925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581276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933826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4830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61035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7648576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57176" y="2952751"/>
            <a:ext cx="8629650" cy="381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61938" y="3667126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261938" y="4067176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61938" y="4476751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6670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8877301" y="1976438"/>
            <a:ext cx="9525" cy="291465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261938" y="1981201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261938" y="4876801"/>
            <a:ext cx="8629650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725488" y="2022476"/>
            <a:ext cx="441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Item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1738313" y="2022476"/>
            <a:ext cx="7791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Present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1919288" y="2298701"/>
            <a:ext cx="3613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Age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827338" y="2022476"/>
            <a:ext cx="922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Expected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3084513" y="2298701"/>
            <a:ext cx="3390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Life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2722563" y="2574926"/>
            <a:ext cx="10733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Expectancy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4325938" y="2022476"/>
            <a:ext cx="8084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Years to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4068763" y="2298701"/>
            <a:ext cx="12512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Replacement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592763" y="2022476"/>
            <a:ext cx="869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Expected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821363" y="2298701"/>
            <a:ext cx="41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Cost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6713538" y="2022476"/>
            <a:ext cx="9001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To be set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6875463" y="2298701"/>
            <a:ext cx="5001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aside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6723063" y="2574926"/>
            <a:ext cx="8191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annually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7858126" y="2022476"/>
            <a:ext cx="868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Monthly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934326" y="2298701"/>
            <a:ext cx="6771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</a:rPr>
              <a:t>Budget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44513" y="3014663"/>
            <a:ext cx="9715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Washing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534988" y="3290888"/>
            <a:ext cx="923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Machine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2043113" y="3014663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8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3141663" y="3014663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4640263" y="3014663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5802313" y="3014663"/>
            <a:ext cx="5810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$370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761163" y="3014663"/>
            <a:ext cx="866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$123.33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7953376" y="3014663"/>
            <a:ext cx="752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$10.27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820738" y="3709988"/>
            <a:ext cx="3524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TV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2043113" y="3709988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141663" y="3709988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4640263" y="3709988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802313" y="3709988"/>
            <a:ext cx="5810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$625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6818313" y="3709988"/>
            <a:ext cx="752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$78.12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8010526" y="3709988"/>
            <a:ext cx="638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$6.51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63563" y="4113213"/>
            <a:ext cx="8763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Vacuum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2043113" y="4113213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3141663" y="4113213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4583113" y="4113213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5802313" y="4113213"/>
            <a:ext cx="5810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6961188" y="4113213"/>
            <a:ext cx="457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8010526" y="4113213"/>
            <a:ext cx="638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$1.50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382588" y="4514851"/>
            <a:ext cx="1238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Refrigerator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1985963" y="4514851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141663" y="4514851"/>
            <a:ext cx="342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16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4640263" y="4514851"/>
            <a:ext cx="22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802313" y="4514851"/>
            <a:ext cx="5810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$580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6818313" y="4514851"/>
            <a:ext cx="752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$96.66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8010526" y="4514851"/>
            <a:ext cx="6381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$8.05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40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8" grpId="0"/>
      <p:bldP spid="82" grpId="0"/>
      <p:bldP spid="84" grpId="0"/>
      <p:bldP spid="85" grpId="0"/>
      <p:bldP spid="89" grpId="0"/>
      <p:bldP spid="91" grpId="0"/>
      <p:bldP spid="92" grpId="0"/>
      <p:bldP spid="96" grpId="0"/>
      <p:bldP spid="98" grpId="0"/>
      <p:bldP spid="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b="1" dirty="0" smtClean="0"/>
              <a:t>Furnishings Activity 89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Assume you already have the majority of the furnishings you need.</a:t>
            </a:r>
          </a:p>
          <a:p>
            <a:r>
              <a:rPr lang="en-US" sz="3200" dirty="0">
                <a:solidFill>
                  <a:schemeClr val="tx2"/>
                </a:solidFill>
              </a:rPr>
              <a:t>Setting up a monthly budget to replace the items which may break is needed.</a:t>
            </a:r>
          </a:p>
          <a:p>
            <a:r>
              <a:rPr lang="en-US" sz="3200" dirty="0">
                <a:solidFill>
                  <a:schemeClr val="tx2"/>
                </a:solidFill>
              </a:rPr>
              <a:t>How much annually do you think you have to spend? </a:t>
            </a:r>
          </a:p>
          <a:p>
            <a:r>
              <a:rPr lang="en-US" sz="3200" dirty="0">
                <a:solidFill>
                  <a:schemeClr val="tx2"/>
                </a:solidFill>
              </a:rPr>
              <a:t>Divide that by 12.</a:t>
            </a:r>
          </a:p>
          <a:p>
            <a:r>
              <a:rPr lang="en-US" sz="3200" dirty="0">
                <a:solidFill>
                  <a:schemeClr val="tx2"/>
                </a:solidFill>
              </a:rPr>
              <a:t>Place figure on the, “Furnishing” line [10].</a:t>
            </a:r>
          </a:p>
          <a:p>
            <a:pPr lvl="1"/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8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b="1" dirty="0" smtClean="0">
                <a:solidFill>
                  <a:schemeClr val="accent5"/>
                </a:solidFill>
              </a:rPr>
              <a:t>Savings</a:t>
            </a:r>
            <a:endParaRPr lang="en-US" sz="7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There are predictable things to save up for:</a:t>
            </a:r>
          </a:p>
          <a:p>
            <a:pPr marL="0" indent="0">
              <a:buNone/>
            </a:pPr>
            <a:r>
              <a:rPr lang="en-US" sz="2800" dirty="0"/>
              <a:t>     - house, new furnishings, children’s college, and</a:t>
            </a:r>
          </a:p>
          <a:p>
            <a:pPr marL="0" indent="0">
              <a:buNone/>
            </a:pPr>
            <a:r>
              <a:rPr lang="en-US" sz="2800" dirty="0"/>
              <a:t>        retirement. </a:t>
            </a:r>
            <a:r>
              <a:rPr lang="en-US" sz="2800" dirty="0">
                <a:hlinkClick r:id="rId2"/>
              </a:rPr>
              <a:t>www.CareerChoices.com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    click on Saving for Retirement.</a:t>
            </a:r>
          </a:p>
          <a:p>
            <a:r>
              <a:rPr lang="en-US" sz="2800" dirty="0"/>
              <a:t>The unpredictable things could be: losing your job, major illness or a new roof or water heater.</a:t>
            </a:r>
          </a:p>
          <a:p>
            <a:r>
              <a:rPr lang="en-US" sz="2800" dirty="0"/>
              <a:t>Rule of thumb: </a:t>
            </a:r>
            <a:r>
              <a:rPr lang="en-US" sz="2800" dirty="0">
                <a:solidFill>
                  <a:srgbClr val="FF0000"/>
                </a:solidFill>
              </a:rPr>
              <a:t>Save at least 6 months of income </a:t>
            </a:r>
            <a:r>
              <a:rPr lang="en-US" sz="2800" dirty="0"/>
              <a:t>incase of emergency.  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lvl="1">
              <a:buNone/>
            </a:pPr>
            <a:endParaRPr lang="en-US" sz="2800" dirty="0"/>
          </a:p>
          <a:p>
            <a:pPr lvl="1"/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2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b="1" dirty="0" smtClean="0"/>
              <a:t>Miscellaneous Activity 90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You will need to save for some additional expenses:</a:t>
            </a:r>
          </a:p>
          <a:p>
            <a:r>
              <a:rPr lang="en-US" sz="3200" dirty="0">
                <a:solidFill>
                  <a:schemeClr val="tx2"/>
                </a:solidFill>
              </a:rPr>
              <a:t>Save money every month for holiday gifts and birthdays! </a:t>
            </a:r>
          </a:p>
          <a:p>
            <a:r>
              <a:rPr lang="en-US" sz="3200" dirty="0">
                <a:solidFill>
                  <a:schemeClr val="tx2"/>
                </a:solidFill>
              </a:rPr>
              <a:t>Will you have a pet? </a:t>
            </a:r>
          </a:p>
          <a:p>
            <a:r>
              <a:rPr lang="en-US" sz="3200" dirty="0">
                <a:solidFill>
                  <a:schemeClr val="tx2"/>
                </a:solidFill>
              </a:rPr>
              <a:t>Will you contribute to a charity or church?</a:t>
            </a:r>
          </a:p>
          <a:p>
            <a:r>
              <a:rPr lang="en-US" sz="3200" dirty="0">
                <a:solidFill>
                  <a:schemeClr val="tx2"/>
                </a:solidFill>
              </a:rPr>
              <a:t>Send your child to private school?</a:t>
            </a:r>
          </a:p>
          <a:p>
            <a:r>
              <a:rPr lang="en-US" sz="3200" dirty="0">
                <a:solidFill>
                  <a:schemeClr val="tx2"/>
                </a:solidFill>
              </a:rPr>
              <a:t>Will you need internet, TV, cell phone, or other devices?</a:t>
            </a:r>
          </a:p>
          <a:p>
            <a:r>
              <a:rPr lang="en-US" sz="3200" dirty="0">
                <a:solidFill>
                  <a:schemeClr val="tx2"/>
                </a:solidFill>
              </a:rPr>
              <a:t>Add them up and put it on line [12].</a:t>
            </a:r>
          </a:p>
          <a:p>
            <a:pPr lvl="1"/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6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Activity 96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After researching careers and average salaries, record the salary you could reasonably expect to earn on line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>
                <a:solidFill>
                  <a:srgbClr val="FF0000"/>
                </a:solidFill>
              </a:rPr>
              <a:t>b) Gross monthly salary</a:t>
            </a:r>
            <a:r>
              <a:rPr lang="en-US" sz="2000" b="1" dirty="0"/>
              <a:t>. (Annual ÷ 12= monthly salary.)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Next, determine your net income </a:t>
            </a:r>
            <a:r>
              <a:rPr lang="en-US" sz="2000" b="1" dirty="0">
                <a:solidFill>
                  <a:srgbClr val="002060"/>
                </a:solidFill>
              </a:rPr>
              <a:t>(total amount you have to spend)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             on </a:t>
            </a:r>
            <a:r>
              <a:rPr lang="en-US" sz="2000" b="1" dirty="0"/>
              <a:t>line </a:t>
            </a:r>
            <a:r>
              <a:rPr lang="en-US" sz="2000" b="1" dirty="0">
                <a:solidFill>
                  <a:srgbClr val="FF0000"/>
                </a:solidFill>
              </a:rPr>
              <a:t>a) Net Income</a:t>
            </a:r>
            <a:r>
              <a:rPr lang="en-US" sz="2000" b="1" dirty="0"/>
              <a:t>. </a:t>
            </a:r>
          </a:p>
          <a:p>
            <a:pPr marL="0" indent="0">
              <a:buNone/>
            </a:pPr>
            <a:r>
              <a:rPr lang="en-US" sz="2000" b="1" dirty="0"/>
              <a:t>        monthly salary X 80% (.8) = Net Income (take home pay)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If you spend (</a:t>
            </a:r>
            <a:r>
              <a:rPr lang="en-US" sz="2000" b="1" i="1" dirty="0"/>
              <a:t>net income</a:t>
            </a:r>
            <a:r>
              <a:rPr lang="en-US" sz="2000" b="1" dirty="0"/>
              <a:t>) more than you earn (</a:t>
            </a:r>
            <a:r>
              <a:rPr lang="en-US" sz="2000" b="1" i="1" dirty="0"/>
              <a:t>gross monthly salary</a:t>
            </a:r>
            <a:r>
              <a:rPr lang="en-US" sz="2000" b="1" dirty="0"/>
              <a:t>), please readjust your budget.</a:t>
            </a:r>
          </a:p>
          <a:p>
            <a:r>
              <a:rPr lang="en-US" sz="2000" b="1" dirty="0"/>
              <a:t>Re-evaluate the expenditures on lines 1-12 to add up to your new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  net </a:t>
            </a:r>
            <a:r>
              <a:rPr lang="en-US" sz="2000" b="1" dirty="0">
                <a:solidFill>
                  <a:srgbClr val="FF0000"/>
                </a:solidFill>
              </a:rPr>
              <a:t>income </a:t>
            </a:r>
            <a:r>
              <a:rPr lang="en-US" sz="2000" b="1" dirty="0"/>
              <a:t>on a)$______.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Calibri" charset="0"/>
            </a:endParaRPr>
          </a:p>
          <a:p>
            <a:endParaRPr lang="en-US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A Few Words About Poverty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The USA is one of the richest countries in the world.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However, we still have people who live in poverty begging for food, shelter, and digging through trash cans for food.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Poverty doesn’t see ethnicity, sex, or age.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59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Poverty Continued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You cannot assure that you will become a poverty statistic, but here are a few things you can do to try to prevent it: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If you are female, be aware that on average, women earn only 81 cents for every dollar earned by a man.</a:t>
            </a:r>
          </a:p>
          <a:p>
            <a:pPr lvl="1"/>
            <a:r>
              <a:rPr lang="en-US" sz="2400" b="1" dirty="0">
                <a:solidFill>
                  <a:schemeClr val="tx2"/>
                </a:solidFill>
              </a:rPr>
              <a:t>This is partially due to:</a:t>
            </a:r>
          </a:p>
          <a:p>
            <a:pPr lvl="2"/>
            <a:r>
              <a:rPr lang="en-US" sz="2400" b="1" dirty="0">
                <a:solidFill>
                  <a:schemeClr val="tx2"/>
                </a:solidFill>
              </a:rPr>
              <a:t>Discrimination</a:t>
            </a:r>
          </a:p>
          <a:p>
            <a:pPr lvl="2"/>
            <a:r>
              <a:rPr lang="en-US" sz="2400" b="1" dirty="0">
                <a:solidFill>
                  <a:schemeClr val="tx2"/>
                </a:solidFill>
              </a:rPr>
              <a:t>Women clustering in fields of teaching, retail, and clerical work that, as a rule, are not high paying.</a:t>
            </a:r>
          </a:p>
          <a:p>
            <a:pPr lvl="2"/>
            <a:r>
              <a:rPr lang="en-US" sz="2400" b="1" dirty="0">
                <a:solidFill>
                  <a:schemeClr val="tx2"/>
                </a:solidFill>
              </a:rPr>
              <a:t>Some women believe that someone else will take care of them and that they will never need to get a job</a:t>
            </a:r>
            <a:endParaRPr lang="en-US" sz="24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Poverty Continued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n-US" sz="3200" b="1" dirty="0"/>
              <a:t>If you are a </a:t>
            </a:r>
            <a:r>
              <a:rPr lang="en-US" sz="3200" b="1" dirty="0">
                <a:solidFill>
                  <a:srgbClr val="FF00FF"/>
                </a:solidFill>
              </a:rPr>
              <a:t>woman</a:t>
            </a:r>
            <a:r>
              <a:rPr lang="en-US" sz="3200" b="1" dirty="0"/>
              <a:t>, one of the best things you can do to ensure your future is to take classes in math, science, and technology.</a:t>
            </a:r>
          </a:p>
          <a:p>
            <a:r>
              <a:rPr lang="en-US" sz="3200" b="1" dirty="0"/>
              <a:t>If you have any interests in careers that are male dominated, pursue them.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ALWAYS</a:t>
            </a:r>
            <a:r>
              <a:rPr lang="en-US" sz="3200" b="1" dirty="0"/>
              <a:t> assume you </a:t>
            </a:r>
            <a:r>
              <a:rPr lang="en-US" sz="3200" b="1" i="1" dirty="0"/>
              <a:t>will</a:t>
            </a:r>
            <a:r>
              <a:rPr lang="en-US" sz="3200" b="1" dirty="0"/>
              <a:t> have to support yourself. Plan for it!  At least you will be prepared!</a:t>
            </a:r>
          </a:p>
        </p:txBody>
      </p:sp>
    </p:spTree>
    <p:extLst>
      <p:ext uri="{BB962C8B-B14F-4D97-AF65-F5344CB8AC3E}">
        <p14:creationId xmlns:p14="http://schemas.microsoft.com/office/powerpoint/2010/main" val="64965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Poverty Statistics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n-US" sz="2400" b="1" dirty="0"/>
              <a:t>Approximately </a:t>
            </a:r>
            <a:r>
              <a:rPr lang="en-US" sz="2400" b="1" dirty="0">
                <a:solidFill>
                  <a:srgbClr val="00B050"/>
                </a:solidFill>
              </a:rPr>
              <a:t>43,600,000</a:t>
            </a:r>
            <a:r>
              <a:rPr lang="en-US" sz="2400" b="1" dirty="0"/>
              <a:t> people in the USA live below the poverty line.</a:t>
            </a:r>
          </a:p>
          <a:p>
            <a:r>
              <a:rPr lang="en-US" sz="2400" b="1" dirty="0"/>
              <a:t>That is </a:t>
            </a:r>
            <a:r>
              <a:rPr lang="en-US" sz="2400" b="1" dirty="0">
                <a:solidFill>
                  <a:srgbClr val="00B050"/>
                </a:solidFill>
              </a:rPr>
              <a:t>14.3%</a:t>
            </a:r>
            <a:r>
              <a:rPr lang="en-US" sz="2400" b="1" dirty="0"/>
              <a:t> of the total population!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9.2%</a:t>
            </a:r>
            <a:r>
              <a:rPr lang="en-US" sz="2400" b="1" dirty="0"/>
              <a:t> of families live below the poverty level.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19%</a:t>
            </a:r>
            <a:r>
              <a:rPr lang="en-US" sz="2400" b="1" dirty="0"/>
              <a:t> of American households are headed by a woman.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29.9%</a:t>
            </a:r>
            <a:r>
              <a:rPr lang="en-US" sz="2400" b="1" dirty="0"/>
              <a:t> of all families headed by a </a:t>
            </a:r>
            <a:r>
              <a:rPr lang="en-US" sz="2400" b="1" dirty="0">
                <a:solidFill>
                  <a:srgbClr val="FF00FF"/>
                </a:solidFill>
              </a:rPr>
              <a:t>woman</a:t>
            </a:r>
            <a:r>
              <a:rPr lang="en-US" sz="2400" b="1" dirty="0"/>
              <a:t> with no husband present live below the poverty line.</a:t>
            </a:r>
          </a:p>
          <a:p>
            <a:r>
              <a:rPr lang="en-US" sz="2400" b="1" dirty="0"/>
              <a:t>In the USA, </a:t>
            </a:r>
            <a:r>
              <a:rPr lang="en-US" sz="2400" b="1" dirty="0">
                <a:solidFill>
                  <a:srgbClr val="00B050"/>
                </a:solidFill>
              </a:rPr>
              <a:t>19%</a:t>
            </a:r>
            <a:r>
              <a:rPr lang="en-US" sz="2400" b="1" dirty="0"/>
              <a:t> of </a:t>
            </a:r>
            <a:r>
              <a:rPr lang="en-US" sz="2400" b="1" dirty="0">
                <a:solidFill>
                  <a:srgbClr val="FF0000"/>
                </a:solidFill>
              </a:rPr>
              <a:t>children </a:t>
            </a:r>
            <a:r>
              <a:rPr lang="en-US" sz="2400" b="1" dirty="0"/>
              <a:t>live below the poverty line.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280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Poverty Statistics Continued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alibri" charset="0"/>
              </a:rPr>
              <a:t> </a:t>
            </a:r>
            <a:r>
              <a:rPr lang="en-US" sz="3200" b="1" dirty="0"/>
              <a:t>Single-parent families maintained by </a:t>
            </a:r>
            <a:r>
              <a:rPr lang="en-US" sz="3200" b="1" dirty="0">
                <a:solidFill>
                  <a:srgbClr val="0070C0"/>
                </a:solidFill>
              </a:rPr>
              <a:t>men</a:t>
            </a:r>
            <a:r>
              <a:rPr lang="en-US" sz="3200" b="1" dirty="0"/>
              <a:t> have a median weekly earnings of $802.00.</a:t>
            </a:r>
          </a:p>
          <a:p>
            <a:r>
              <a:rPr lang="en-US" sz="3200" b="1" dirty="0"/>
              <a:t>Single-parent families maintained by </a:t>
            </a:r>
            <a:r>
              <a:rPr lang="en-US" sz="3200" b="1" dirty="0">
                <a:solidFill>
                  <a:srgbClr val="FF00FF"/>
                </a:solidFill>
              </a:rPr>
              <a:t>women</a:t>
            </a:r>
            <a:r>
              <a:rPr lang="en-US" sz="3200" b="1" dirty="0"/>
              <a:t> have a median weekly earnings of $558.00.</a:t>
            </a:r>
          </a:p>
          <a:p>
            <a:r>
              <a:rPr lang="en-US" sz="3200" b="1" dirty="0"/>
              <a:t>Married-couples families have median weekly earnings of $1,404.00.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478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000" b="1" u="sng" dirty="0" smtClean="0"/>
              <a:t>Activity 103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Answer the questions on Activity 103.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What can YOU do to prevent yourself from becoming one of the 14.3% in the USA who live below the poverty line?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4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000" b="1" u="sng" dirty="0" smtClean="0"/>
              <a:t>Long-Term Budgeting For Furnishings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You want to save enough money to pay cash when your major appliances wear out.</a:t>
            </a:r>
          </a:p>
          <a:p>
            <a:r>
              <a:rPr lang="en-US" sz="3600" dirty="0">
                <a:solidFill>
                  <a:schemeClr val="tx2"/>
                </a:solidFill>
              </a:rPr>
              <a:t>In order to determine when we will need to replace them, we need to know the average lifetime and average price.</a:t>
            </a:r>
          </a:p>
          <a:p>
            <a:pPr lvl="1"/>
            <a:endParaRPr lang="en-US" sz="28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2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1595</TotalTime>
  <Words>840</Words>
  <Application>Microsoft Macintosh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Hard Times  Budget Profile</vt:lpstr>
      <vt:lpstr>Activity 96</vt:lpstr>
      <vt:lpstr>A Few Words About Poverty</vt:lpstr>
      <vt:lpstr>Poverty Continued</vt:lpstr>
      <vt:lpstr>Poverty Continued</vt:lpstr>
      <vt:lpstr>Poverty Statistics</vt:lpstr>
      <vt:lpstr>Poverty Statistics Continued</vt:lpstr>
      <vt:lpstr>Activity 103</vt:lpstr>
      <vt:lpstr>Long-Term Budgeting For Furnishings</vt:lpstr>
      <vt:lpstr>Life Expectancy of Furnishings</vt:lpstr>
      <vt:lpstr>Furnishings Activity 89</vt:lpstr>
      <vt:lpstr>Savings</vt:lpstr>
      <vt:lpstr>Miscellaneous Activity 90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121</cp:revision>
  <dcterms:created xsi:type="dcterms:W3CDTF">2019-07-07T21:23:27Z</dcterms:created>
  <dcterms:modified xsi:type="dcterms:W3CDTF">2019-07-28T20:56:53Z</dcterms:modified>
</cp:coreProperties>
</file>